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3"/>
  </p:handoutMasterIdLst>
  <p:sldIdLst>
    <p:sldId id="477" r:id="rId4"/>
    <p:sldId id="547" r:id="rId6"/>
    <p:sldId id="466" r:id="rId7"/>
    <p:sldId id="521" r:id="rId8"/>
    <p:sldId id="522" r:id="rId9"/>
    <p:sldId id="523" r:id="rId10"/>
    <p:sldId id="546" r:id="rId11"/>
    <p:sldId id="503" r:id="rId12"/>
    <p:sldId id="524" r:id="rId13"/>
    <p:sldId id="525" r:id="rId14"/>
    <p:sldId id="526" r:id="rId15"/>
    <p:sldId id="527" r:id="rId16"/>
    <p:sldId id="528" r:id="rId17"/>
    <p:sldId id="529" r:id="rId18"/>
    <p:sldId id="504" r:id="rId19"/>
    <p:sldId id="505" r:id="rId20"/>
    <p:sldId id="530" r:id="rId21"/>
    <p:sldId id="531" r:id="rId22"/>
    <p:sldId id="532" r:id="rId23"/>
    <p:sldId id="533" r:id="rId24"/>
    <p:sldId id="535" r:id="rId25"/>
    <p:sldId id="534" r:id="rId26"/>
    <p:sldId id="537" r:id="rId27"/>
    <p:sldId id="536" r:id="rId28"/>
    <p:sldId id="538" r:id="rId29"/>
    <p:sldId id="539" r:id="rId30"/>
    <p:sldId id="540" r:id="rId31"/>
    <p:sldId id="452" r:id="rId32"/>
  </p:sldIdLst>
  <p:sldSz cx="9144000" cy="6858000" type="screen4x3"/>
  <p:notesSz cx="6858000" cy="9144000"/>
  <p:custDataLst>
    <p:tags r:id="rId38"/>
  </p:custDataLst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2D14F"/>
    <a:srgbClr val="7C233E"/>
    <a:srgbClr val="E74E3E"/>
    <a:srgbClr val="666666"/>
    <a:srgbClr val="969696"/>
    <a:srgbClr val="0174AB"/>
    <a:srgbClr val="BFC0C0"/>
    <a:srgbClr val="9F9D9A"/>
    <a:srgbClr val="0A3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06" y="24"/>
      </p:cViewPr>
      <p:guideLst>
        <p:guide orient="horz" pos="213"/>
        <p:guide orient="horz" pos="861"/>
        <p:guide orient="horz" pos="2310"/>
        <p:guide orient="horz" pos="3426"/>
        <p:guide pos="4966"/>
        <p:guide pos="1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gs" Target="tags/tag1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18.xml"/><Relationship Id="rId10" Type="http://schemas.openxmlformats.org/officeDocument/2006/relationships/image" Target="../media/image45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6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7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8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9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1/28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648970"/>
            <a:ext cx="8515350" cy="2914650"/>
          </a:xfrm>
          <a:prstGeom prst="rect">
            <a:avLst/>
          </a:prstGeom>
        </p:spPr>
      </p:pic>
      <p:pic>
        <p:nvPicPr>
          <p:cNvPr id="5" name="图片 4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3988435"/>
            <a:ext cx="6863080" cy="2208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1375" y="6531610"/>
            <a:ext cx="74612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赛题链接：http://www.jidiai.cn/compete_detail?compete=12</a:t>
            </a:r>
            <a:endParaRPr lang="zh-CN" altLang="en-US" sz="120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44028" y="100212"/>
              <a:ext cx="6350000" cy="356730"/>
              <a:chOff x="144028" y="100212"/>
              <a:chExt cx="635000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144028" y="100212"/>
                <a:ext cx="635000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置信域策略优化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10/28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066"/>
          <a:stretch>
            <a:fillRect/>
          </a:stretch>
        </p:blipFill>
        <p:spPr>
          <a:xfrm>
            <a:off x="548640" y="1569085"/>
            <a:ext cx="8039735" cy="40062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7855" y="6562725"/>
            <a:ext cx="756412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https://github.com/wangshusen/DRL/blob/master/Slides/5_Policy_1.pdf</a:t>
            </a:r>
            <a:endParaRPr lang="zh-CN" altLang="en-US" sz="1200"/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44028" y="100212"/>
              <a:ext cx="6350000" cy="356730"/>
              <a:chOff x="144028" y="100212"/>
              <a:chExt cx="635000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144028" y="100212"/>
                <a:ext cx="635000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置信域策略优化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11/28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1624965"/>
            <a:ext cx="8401685" cy="43688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44028" y="100212"/>
              <a:ext cx="6350000" cy="356730"/>
              <a:chOff x="144028" y="100212"/>
              <a:chExt cx="635000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144028" y="100212"/>
                <a:ext cx="635000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置信域策略优化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12/28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1624965"/>
            <a:ext cx="8401685" cy="43688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44028" y="100212"/>
              <a:ext cx="6350000" cy="356730"/>
              <a:chOff x="144028" y="100212"/>
              <a:chExt cx="635000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144028" y="100212"/>
                <a:ext cx="635000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置信域策略优化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13/28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" y="1502410"/>
            <a:ext cx="8502650" cy="421132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44028" y="100212"/>
              <a:ext cx="6350000" cy="356730"/>
              <a:chOff x="144028" y="100212"/>
              <a:chExt cx="635000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144028" y="100212"/>
                <a:ext cx="635000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置信域策略优化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14/28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105" y="1660525"/>
            <a:ext cx="8733155" cy="389382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TRPO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15/28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305" y="967105"/>
            <a:ext cx="5347970" cy="20224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25170" y="2688590"/>
            <a:ext cx="4356100" cy="1852930"/>
            <a:chOff x="1228" y="5610"/>
            <a:chExt cx="6860" cy="291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28" y="5610"/>
              <a:ext cx="6860" cy="218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6DCE5">
                    <a:alpha val="100000"/>
                  </a:srgbClr>
                </a:clrFrom>
                <a:clrTo>
                  <a:srgbClr val="D6DCE5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75" y="7734"/>
              <a:ext cx="5242" cy="794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70" y="5040630"/>
            <a:ext cx="5221605" cy="5391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D6DCE5">
                  <a:alpha val="100000"/>
                </a:srgbClr>
              </a:clrFrom>
              <a:clrTo>
                <a:srgbClr val="D6DC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145" y="5822950"/>
            <a:ext cx="4218940" cy="57404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3649980" y="4587240"/>
            <a:ext cx="268605" cy="381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5125085" y="5505450"/>
            <a:ext cx="285750" cy="4057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918585" y="4518660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MC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10835" y="5579745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MC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8440" y="6562725"/>
            <a:ext cx="82867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Schulman, John, et al. "Trust region policy optimization." International conference on machine learning. PMLR, 2015</a:t>
            </a:r>
            <a:endParaRPr lang="zh-CN" altLang="en-US" sz="1200"/>
          </a:p>
        </p:txBody>
      </p:sp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TRPO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16/28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815" y="1282700"/>
            <a:ext cx="6554470" cy="1188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740" y="2470785"/>
            <a:ext cx="6138545" cy="110363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6383655" y="3444240"/>
            <a:ext cx="233680" cy="2590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6617335" y="3141345"/>
            <a:ext cx="492760" cy="5746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PPO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17/28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815" y="1282700"/>
            <a:ext cx="6554470" cy="118808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4572000" y="2394585"/>
            <a:ext cx="0" cy="6311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44861"/>
          <a:stretch>
            <a:fillRect/>
          </a:stretch>
        </p:blipFill>
        <p:spPr>
          <a:xfrm>
            <a:off x="5003800" y="3075940"/>
            <a:ext cx="3498850" cy="9055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71726"/>
          <a:stretch>
            <a:fillRect/>
          </a:stretch>
        </p:blipFill>
        <p:spPr>
          <a:xfrm>
            <a:off x="860425" y="3258185"/>
            <a:ext cx="4077970" cy="541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735" y="4203700"/>
            <a:ext cx="6018530" cy="13976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3545" y="6593205"/>
            <a:ext cx="630301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Schulman, John, et al. "Proximal policy optimization algorithms." arXiv preprint arXiv:1707.06347 (2017).</a:t>
            </a:r>
            <a:endParaRPr lang="zh-CN" altLang="en-US" sz="1000"/>
          </a:p>
        </p:txBody>
      </p: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PPO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18/28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815" y="1367155"/>
            <a:ext cx="6313805" cy="14662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360" y="3086735"/>
            <a:ext cx="6908165" cy="2050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5" y="4765040"/>
            <a:ext cx="1790700" cy="561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405" y="4781550"/>
            <a:ext cx="689610" cy="250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8815" y="5719445"/>
            <a:ext cx="2211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tricks</a:t>
            </a:r>
            <a:r>
              <a:rPr lang="zh-CN" altLang="en-US"/>
              <a:t>：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熵正则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GAE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450" y="6562725"/>
            <a:ext cx="67951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DRL Lecture 2: Proximal Policy Optimization (PPO)</a:t>
            </a:r>
            <a:r>
              <a:rPr lang="en-US" altLang="zh-CN" sz="1200"/>
              <a:t>: https://www.youtube.com/watch?v=OAKAZhFmYoI</a:t>
            </a:r>
            <a:endParaRPr lang="en-US" altLang="zh-CN" sz="1200"/>
          </a:p>
        </p:txBody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重新分析题目</a:t>
                </a:r>
                <a:endPara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19/28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25" y="4765040"/>
            <a:ext cx="1790700" cy="561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040" y="1191895"/>
            <a:ext cx="1410335" cy="1392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40" y="2714625"/>
            <a:ext cx="1356360" cy="1336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" y="1191895"/>
            <a:ext cx="3123565" cy="2701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490" y="1183640"/>
            <a:ext cx="1481455" cy="13925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490" y="2706370"/>
            <a:ext cx="1395730" cy="13944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0" y="1183640"/>
            <a:ext cx="1464945" cy="1392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650" y="2689860"/>
            <a:ext cx="1464945" cy="14782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530" y="4261485"/>
            <a:ext cx="3768090" cy="22091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9625" y="4401185"/>
            <a:ext cx="3632200" cy="218948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19948" y="100212"/>
              <a:ext cx="5309235" cy="356730"/>
              <a:chOff x="519948" y="100212"/>
              <a:chExt cx="5309235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519948" y="100212"/>
                <a:ext cx="5309235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r>
                  <a:rPr lang="zh-CN" alt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比赛任务</a:t>
                </a:r>
                <a:endPara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2/28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b="4692"/>
          <a:stretch>
            <a:fillRect/>
          </a:stretch>
        </p:blipFill>
        <p:spPr>
          <a:xfrm>
            <a:off x="4159250" y="1131570"/>
            <a:ext cx="1464945" cy="1378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10" y="2625090"/>
            <a:ext cx="1421765" cy="1401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" y="1122045"/>
            <a:ext cx="3355975" cy="2903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380" y="1122045"/>
            <a:ext cx="1472565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 b="3927"/>
          <a:stretch>
            <a:fillRect/>
          </a:stretch>
        </p:blipFill>
        <p:spPr>
          <a:xfrm>
            <a:off x="5707380" y="2616200"/>
            <a:ext cx="1472565" cy="1413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391160" y="4039235"/>
            <a:ext cx="85490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随机地图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，对战双方各控制一个有相同质量和半径的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小球智能体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智能体可以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互相碰撞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，也可以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碰撞墙壁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，但会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损失一定的速度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智能体自身有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，每步消耗的能量与施加的驱动力和位移成正比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智能体能量以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固定速率恢复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，如果能量衰减到零，则不能加力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智能体的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为自身朝向前方25*25的矩形区域，观测值包括墙壁、终点线、对手和跑道方向辅助箭头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初始时智能体位于所在地图的起跑线位置，初始朝向与跑道方向平行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当有一个智能体到达终点（红线）或环境达到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最大步数500步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时环境结束，先冲过终点的一方获胜，若双方均未过线则平局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430" y="1122045"/>
            <a:ext cx="1464310" cy="1392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rcRect b="4540"/>
          <a:stretch>
            <a:fillRect/>
          </a:stretch>
        </p:blipFill>
        <p:spPr>
          <a:xfrm>
            <a:off x="7250430" y="2609215"/>
            <a:ext cx="1471295" cy="1417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Challenges</a:t>
                </a:r>
                <a:endPara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61250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20/28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25" y="4765040"/>
            <a:ext cx="1790700" cy="561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8440" y="1222375"/>
            <a:ext cx="881634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对手策略随机性太强，难训练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奖励稀疏，依赖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内部奖励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强化学习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没法做数据增强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，非常依赖特征工程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部分观测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地图间差异大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 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极端的 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POMDP 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信息缺失严重，特征工程难做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直接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CNN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效果不佳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地图数量太少不好提取地图分布，没法用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Meta RL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联合训练性能反而下降很多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-285750" algn="l" fontAlgn="auto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1170" y="4567555"/>
            <a:ext cx="6154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关键是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agent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位置、速度、能量等重要信息缺失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Tricks for RL</a:t>
                </a:r>
                <a:endPara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21/28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25" y="4765040"/>
            <a:ext cx="1790700" cy="561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5745" y="1092835"/>
            <a:ext cx="8651875" cy="5169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第五名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状态叠帧CNN，观测更平滑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【第五名】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连续动作空间离散化，加速训练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【第五名】self-play（注意对手的多样性）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742950" lvl="1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【第四名】模仿学习（可以用来做 RL 的初始化）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【第四名】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硬编码的加速策略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【第三名】较好的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reward shaping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【第三名】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设计额外规则，在测试时区分地图</a:t>
            </a:r>
            <a:endParaRPr lang="zh-CN" altLang="en-US" sz="160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【第三名】大量融入硬编码动作，加速度限制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742950" lvl="1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2000">
              <a:sym typeface="+mn-lt"/>
            </a:endParaRPr>
          </a:p>
          <a:p>
            <a:pPr marL="285750" lvl="0" indent="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2000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pPr lvl="0" indent="0" algn="l" fontAlgn="auto">
              <a:lnSpc>
                <a:spcPct val="150000"/>
              </a:lnSpc>
              <a:buClrTx/>
              <a:buSzPct val="50000"/>
              <a:buFont typeface="Wingdings" panose="05000000000000000000" charset="0"/>
              <a:buNone/>
            </a:pPr>
            <a:endParaRPr lang="zh-CN" altLang="en-US" sz="2000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3550" y="1360805"/>
            <a:ext cx="2958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问题在于联合训练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reward shaping 太差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离散化动作空间可能损害性能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3550" y="2711450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问题在于 </a:t>
            </a:r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distribution mismatch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 </a:t>
            </a: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在这个环境中取巧了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3550" y="4030980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问题仅在于特征工程，没有利用历史数据构造更好的状态特征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冠军方案</a:t>
                </a:r>
                <a:endPara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22/28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25" y="4765040"/>
            <a:ext cx="1790700" cy="561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440" y="1021715"/>
            <a:ext cx="8816340" cy="5677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深入分析 agent 状态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角度可以直接积分计算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速度和位置难以积分计算，因为有随机碰撞</a:t>
            </a:r>
            <a:endParaRPr lang="zh-CN" altLang="en-US" sz="160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SzPct val="50000"/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如果能获取自身的位置，就能估计一切</a:t>
            </a:r>
            <a:endParaRPr lang="zh-CN" altLang="en-US" sz="160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可以通过旋转变换消除相邻帧观测图像的角度偏差，理论上可以用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相位相关法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解出位置平移值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注意到旋转角度最多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30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度，因此两帧之间会有很大重叠，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直接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循环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暴力匹配一定范围内的整数位移，用 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numpy 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避免超时。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用两种方法减少估计偏差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对图像进行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超分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，放大到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50*50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，再高效率就不允许了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整张地图进行拼接重建，匹配时和重建的完整地图匹配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（考虑所有相关图像），这样就能从期望上抵消掉偏差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0" fontAlgn="auto">
              <a:lnSpc>
                <a:spcPct val="150000"/>
              </a:lnSpc>
              <a:buSzPct val="50000"/>
              <a:buFont typeface="Wingdings" panose="05000000000000000000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1825" y="3348990"/>
            <a:ext cx="566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问题在于图像数据过于稀疏，频域变化后滤波经常失灵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7000" y="1862455"/>
            <a:ext cx="3154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速度用位置变化估计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能量用当前速度和力累加估计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229735" y="2252345"/>
            <a:ext cx="855980" cy="137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冠军方案</a:t>
                </a:r>
                <a:endPara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23/28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25" y="4765040"/>
            <a:ext cx="1790700" cy="561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" y="1134110"/>
            <a:ext cx="5580380" cy="562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0605" y="1134110"/>
            <a:ext cx="26549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传入的 </a:t>
            </a:r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img1 </a:t>
            </a: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经过旋转消除角度偏差，</a:t>
            </a:r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img2</a:t>
            </a: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是历史完整地图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0605" y="3328035"/>
            <a:ext cx="2654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截取平移后的重叠区域</a:t>
            </a:r>
            <a:endParaRPr lang="zh-CN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10605" y="5720715"/>
            <a:ext cx="2654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numpy </a:t>
            </a: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计算，返回最小误差位置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冠军方案</a:t>
                </a:r>
                <a:endPara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24/28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25" y="4765040"/>
            <a:ext cx="1790700" cy="5619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8440" y="1161415"/>
            <a:ext cx="881634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地图重建情况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依赖地图就可以估计位置、速度、能量等关键状态信息，还可以识别箭头方向给予内部奖励，理论上对于做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RL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非常有利（一个小问题是可能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两帧观测一模一样，这时不涉及碰撞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可以用力推算一下）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但是已经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有了地图，不如直接规划路线</a:t>
            </a:r>
            <a:endParaRPr lang="zh-CN" altLang="en-US" sz="160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31315"/>
            <a:ext cx="6762750" cy="326707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冠军方案</a:t>
                </a:r>
                <a:endPara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25/28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25" y="4765040"/>
            <a:ext cx="1790700" cy="561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985" y="1513205"/>
            <a:ext cx="4471670" cy="4220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605" y="1513205"/>
            <a:ext cx="443738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agent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运动过程中，不断拼接重建地图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BFS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寻找地图上的出口和路径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如果有箭头指向，按照箭头指向的出口运动，否则走最近的出口路径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转弯时增加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角度补偿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，提前转弯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fontAlgn="auto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力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速度 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 200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（这是每帧恢复值），保存能量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1270" y="6593205"/>
            <a:ext cx="914527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【RLChina 智能体挑战赛】及第辛丑年冬赛季线上算法分享会</a:t>
            </a:r>
            <a:r>
              <a:rPr lang="en-US" altLang="zh-CN" sz="1000"/>
              <a:t>:</a:t>
            </a:r>
            <a:r>
              <a:rPr lang="zh-CN" altLang="en-US" sz="1000"/>
              <a:t>https://www.bilibili.com/video/BV1za411m7ci?spm_id_from=333.337.search-card.all.click</a:t>
            </a:r>
            <a:endParaRPr lang="zh-CN" altLang="en-US" sz="1000"/>
          </a:p>
        </p:txBody>
      </p:sp>
    </p:spTree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冠军方案</a:t>
                </a:r>
                <a:endPara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26/28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25" y="4765040"/>
            <a:ext cx="1790700" cy="561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051050"/>
            <a:ext cx="5616575" cy="43961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8440" y="1282700"/>
            <a:ext cx="8422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代码编写感觉质量不高，过多嵌套，变量名标识不清晰，注释很少，无文档，阅读非常困难。考虑到比赛时间有限也能理解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8323" y="100212"/>
              <a:ext cx="8422640" cy="356730"/>
              <a:chOff x="218323" y="100212"/>
              <a:chExt cx="842264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218323" y="100212"/>
                <a:ext cx="842264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冠军方案</a:t>
                </a:r>
                <a:endPara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27/28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25" y="4765040"/>
            <a:ext cx="1790700" cy="5619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8440" y="1282700"/>
            <a:ext cx="84226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基于规则的方法融入了很多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高级先验知识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，比如箭头方向代表通路，又比如应该向开口方向运动，这些在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RL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方法中都要靠反复试错来学习。而且这些高级先验知识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抽象程度更高，因此泛化性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更好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SzPct val="50000"/>
              <a:buFont typeface="Wingdings" panose="05000000000000000000" charset="0"/>
              <a:buChar char="l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SzPct val="5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考虑到地图重建的效果很好，纯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RL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方法超越冠军方案应该很困难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SzPct val="50000"/>
              <a:buFont typeface="Wingdings" panose="05000000000000000000" charset="0"/>
              <a:buChar char="l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SzPct val="50000"/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冠军方案在早期还是有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BFS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探索阶段，既然能通过开局前几帧判断地图，可以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先用 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离线地找出所有训练地图的最优策略，硬编码固化下来，测试时相应调用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，或许能够进一步提升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523875" y="420008"/>
            <a:ext cx="10191750" cy="6017985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2249805" y="2082165"/>
            <a:ext cx="4646930" cy="645160"/>
            <a:chOff x="4147464" y="1881453"/>
            <a:chExt cx="3897072" cy="860214"/>
          </a:xfrm>
        </p:grpSpPr>
        <p:sp>
          <p:nvSpPr>
            <p:cNvPr id="14" name="文本框 13"/>
            <p:cNvSpPr txBox="1"/>
            <p:nvPr/>
          </p:nvSpPr>
          <p:spPr>
            <a:xfrm>
              <a:off x="5133975" y="1881453"/>
              <a:ext cx="1924050" cy="86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4C678E"/>
                  </a:solidFill>
                  <a:latin typeface="汉仪铁线黑-65简" panose="00020600040101010101" pitchFamily="18" charset="-122"/>
                  <a:ea typeface="汉仪铁线黑-65简" panose="00020600040101010101" pitchFamily="18" charset="-122"/>
                </a:rPr>
                <a:t>The End</a:t>
              </a:r>
              <a:endParaRPr lang="en-US" altLang="zh-CN" sz="3600" b="1" dirty="0">
                <a:solidFill>
                  <a:srgbClr val="4C678E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147464" y="2311239"/>
              <a:ext cx="3897072" cy="0"/>
              <a:chOff x="4257678" y="2482689"/>
              <a:chExt cx="3897072" cy="0"/>
            </a:xfrm>
          </p:grpSpPr>
          <p:cxnSp>
            <p:nvCxnSpPr>
              <p:cNvPr id="21" name="直接箭头连接符 25"/>
              <p:cNvCxnSpPr/>
              <p:nvPr/>
            </p:nvCxnSpPr>
            <p:spPr>
              <a:xfrm>
                <a:off x="4257678" y="248268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100000">
                      <a:srgbClr val="4C678E">
                        <a:alpha val="0"/>
                      </a:srgbClr>
                    </a:gs>
                    <a:gs pos="0">
                      <a:srgbClr val="4C678E"/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5"/>
              <p:cNvCxnSpPr/>
              <p:nvPr/>
            </p:nvCxnSpPr>
            <p:spPr>
              <a:xfrm flipH="1">
                <a:off x="7334253" y="2482689"/>
                <a:ext cx="820497" cy="0"/>
              </a:xfrm>
              <a:prstGeom prst="straightConnector1">
                <a:avLst/>
              </a:prstGeom>
              <a:ln>
                <a:gradFill>
                  <a:gsLst>
                    <a:gs pos="100000">
                      <a:srgbClr val="4C678E">
                        <a:alpha val="0"/>
                      </a:srgbClr>
                    </a:gs>
                    <a:gs pos="0">
                      <a:srgbClr val="4C678E"/>
                    </a:gs>
                  </a:gsLst>
                  <a:lin ang="10800000" scaled="0"/>
                </a:gra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矩形: 圆角 29"/>
          <p:cNvSpPr/>
          <p:nvPr/>
        </p:nvSpPr>
        <p:spPr>
          <a:xfrm>
            <a:off x="3827579" y="2772910"/>
            <a:ext cx="1488843" cy="260432"/>
          </a:xfrm>
          <a:prstGeom prst="roundRect">
            <a:avLst>
              <a:gd name="adj" fmla="val 50000"/>
            </a:avLst>
          </a:prstGeom>
          <a:solidFill>
            <a:srgbClr val="4C678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thanks</a:t>
            </a:r>
            <a:endParaRPr lang="en-US" sz="105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9000">
        <p14:prism isInverted="1"/>
      </p:transition>
    </mc:Choice>
    <mc:Fallback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11998" y="100212"/>
              <a:ext cx="7535545" cy="356730"/>
              <a:chOff x="411998" y="100212"/>
              <a:chExt cx="7535545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411998" y="136561"/>
                <a:ext cx="7535545" cy="28456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比赛任务</a:t>
                </a:r>
                <a:endParaRPr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3/28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2115" y="1134745"/>
            <a:ext cx="840359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目标：先于对手到达终点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动作空间（</a:t>
            </a:r>
            <a:r>
              <a:rPr lang="en-US" altLang="zh-CN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维连续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）：动作空间，分别代表施加力量（取值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-100~200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）和转向角度（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-30~30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观测空间（</a:t>
            </a:r>
            <a:r>
              <a:rPr lang="en-US" altLang="zh-CN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625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维离散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shape=(25,25)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的数字矩阵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智能体需要具有一定的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泛化性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以适应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不同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的地图，评测时会从所有地图（每次热身赛和正赛评测时可能加入新地图）中随机选择一个作为评测地图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742950" lvl="1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endParaRPr lang="en-US" altLang="zh-CN">
              <a:solidFill>
                <a:schemeClr val="tx1"/>
              </a:solidFill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5462" t="8983" r="15551" b="2290"/>
          <a:stretch>
            <a:fillRect/>
          </a:stretch>
        </p:blipFill>
        <p:spPr>
          <a:xfrm>
            <a:off x="1704975" y="2307590"/>
            <a:ext cx="2957830" cy="2853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130" y="2449830"/>
            <a:ext cx="2286000" cy="2355215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11998" y="100212"/>
              <a:ext cx="7535545" cy="356730"/>
              <a:chOff x="411998" y="100212"/>
              <a:chExt cx="7535545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411998" y="136561"/>
                <a:ext cx="7535545" cy="28456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sz="28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前五名思路</a:t>
                </a:r>
                <a:endParaRPr lang="zh-CN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4/28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1930" y="1235075"/>
            <a:ext cx="874077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第五名（得分 1236.94）：【强化学习】状态叠帧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CNN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+ 动作空间离散化 + PPO + self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la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y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lvl="1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第四名（得分 1256.57）：【模仿学习】人工示范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监督学习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lvl="1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第三名（得分 1322.67）：【强化学习】全连接网络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reward shaping +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PPO + self-play + 额外规则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lvl="1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第二名（得分 1344.11）：【规则智能体】实时检测箭头和墙壁位置导航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lvl="1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第一名（得分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1359.47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）：【规则智能体】实时构建地图并规划路线</a:t>
            </a:r>
            <a:endParaRPr lang="en-US" altLang="zh-CN">
              <a:solidFill>
                <a:schemeClr val="tx1"/>
              </a:solidFill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923" t="3695" r="511" b="3186"/>
          <a:stretch>
            <a:fillRect/>
          </a:stretch>
        </p:blipFill>
        <p:spPr>
          <a:xfrm>
            <a:off x="959485" y="3138170"/>
            <a:ext cx="6988175" cy="26727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2115" y="6562725"/>
            <a:ext cx="58864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比赛结果：http://www.jidiai.cn/compete_detail?compete=12</a:t>
            </a:r>
            <a:endParaRPr lang="zh-CN" altLang="en-US" sz="120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70418" y="100212"/>
              <a:ext cx="6161405" cy="356730"/>
              <a:chOff x="470418" y="100212"/>
              <a:chExt cx="6161405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470418" y="100212"/>
                <a:ext cx="6161405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Reinforcement Learning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213995" y="1021715"/>
            <a:ext cx="8319770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hangingPunct="0">
              <a:lnSpc>
                <a:spcPct val="150000"/>
              </a:lnSpc>
              <a:buClrTx/>
              <a:buSzTx/>
              <a:buFont typeface="+mj-lt"/>
              <a:buNone/>
            </a:pPr>
            <a:r>
              <a:rPr lang="en-US" altLang="zh-CN" sz="1800">
                <a:sym typeface="+mn-lt"/>
              </a:rPr>
              <a:t>Reinforcement learning (RL): </a:t>
            </a:r>
            <a:endParaRPr lang="en-US" altLang="zh-CN" sz="1800">
              <a:sym typeface="+mn-lt"/>
            </a:endParaRPr>
          </a:p>
          <a:p>
            <a:pPr marL="742950" lvl="1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im to find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the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accent2"/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optimal strategies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 through </a:t>
            </a:r>
            <a:r>
              <a:rPr lang="zh-CN" altLang="en-US" sz="1600" dirty="0">
                <a:solidFill>
                  <a:schemeClr val="accent2"/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interact</a:t>
            </a:r>
            <a:r>
              <a:rPr lang="en-US" altLang="zh-CN" sz="1600" dirty="0">
                <a:solidFill>
                  <a:schemeClr val="accent2"/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ing</a:t>
            </a:r>
            <a:r>
              <a:rPr lang="zh-CN" altLang="en-US" sz="1600" dirty="0">
                <a:solidFill>
                  <a:schemeClr val="accent2"/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with the environment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charset="-127"/>
              <a:ea typeface="Malgun Gothic" panose="020B0503020000020004" charset="-127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5/28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10" name="图片 9" descr="RL交互图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9280" y="1897380"/>
            <a:ext cx="5425440" cy="35680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5475" y="5465445"/>
            <a:ext cx="7496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The interaction process can be </a:t>
            </a:r>
            <a:r>
              <a:rPr lang="en-US" altLang="zh-CN" sz="1600" dirty="0">
                <a:solidFill>
                  <a:schemeClr val="accent2"/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modeled as MDP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charset="-127"/>
              <a:ea typeface="Malgun Gothic" panose="020B0503020000020004" charset="-127"/>
              <a:cs typeface="+mn-ea"/>
              <a:sym typeface="+mn-lt"/>
            </a:endParaRPr>
          </a:p>
          <a:p>
            <a:pPr marL="285750" indent="-285750" algn="just" hangingPunct="0">
              <a:lnSpc>
                <a:spcPct val="15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cs typeface="+mn-ea"/>
                <a:sym typeface="+mn-lt"/>
              </a:rPr>
              <a:t>Two challenges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charset="-127"/>
                <a:ea typeface="宋体" panose="02010600030101010101" pitchFamily="2" charset="-122"/>
                <a:cs typeface="+mn-ea"/>
                <a:sym typeface="+mn-lt"/>
              </a:rPr>
              <a:t>：</a:t>
            </a:r>
            <a:r>
              <a:rPr sz="1600">
                <a:solidFill>
                  <a:schemeClr val="accent2"/>
                </a:solidFill>
                <a:sym typeface="+mn-ea"/>
              </a:rPr>
              <a:t>Credit Assignment Problem</a:t>
            </a:r>
            <a:r>
              <a:rPr lang="zh-CN" altLang="en-US" sz="1600">
                <a:sym typeface="+mn-ea"/>
              </a:rPr>
              <a:t> </a:t>
            </a:r>
            <a:r>
              <a:rPr lang="en-US" altLang="zh-CN" sz="1600">
                <a:sym typeface="+mn-ea"/>
              </a:rPr>
              <a:t>&amp; </a:t>
            </a:r>
            <a:r>
              <a:rPr lang="en-US" altLang="zh-CN" sz="1600">
                <a:solidFill>
                  <a:schemeClr val="accent2"/>
                </a:solidFill>
                <a:sym typeface="+mn-ea"/>
              </a:rPr>
              <a:t>Exploration-Exploitation dilemma</a:t>
            </a:r>
            <a:endParaRPr lang="en-US" altLang="zh-CN" sz="160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4975" y="5558155"/>
            <a:ext cx="2152015" cy="335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58970" y="11976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19948" y="100212"/>
              <a:ext cx="6104890" cy="356730"/>
              <a:chOff x="519948" y="100212"/>
              <a:chExt cx="610489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519948" y="100212"/>
                <a:ext cx="610489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Reinforcement Learning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6/28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25" y="1188720"/>
            <a:ext cx="4157345" cy="1662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625" y="4200525"/>
            <a:ext cx="3143250" cy="247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625" y="4622800"/>
            <a:ext cx="3143250" cy="247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865" y="5059680"/>
            <a:ext cx="3143250" cy="2476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33170" y="4639945"/>
            <a:ext cx="164465" cy="213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61515" y="4648835"/>
            <a:ext cx="164465" cy="213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175000" y="4639310"/>
            <a:ext cx="345440" cy="213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60120" y="5076825"/>
            <a:ext cx="453390" cy="213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737360" y="5059680"/>
            <a:ext cx="453390" cy="213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909570" y="5059680"/>
            <a:ext cx="610870" cy="213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5400000">
            <a:off x="1918970" y="3156585"/>
            <a:ext cx="808355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33170" y="3832225"/>
            <a:ext cx="1906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episode/trajectory</a:t>
            </a:r>
            <a:endParaRPr lang="en-US" altLang="zh-CN"/>
          </a:p>
        </p:txBody>
      </p:sp>
      <p:sp>
        <p:nvSpPr>
          <p:cNvPr id="23" name="左大括号 22"/>
          <p:cNvSpPr/>
          <p:nvPr/>
        </p:nvSpPr>
        <p:spPr>
          <a:xfrm rot="16200000">
            <a:off x="2028190" y="4108450"/>
            <a:ext cx="361950" cy="3053080"/>
          </a:xfrm>
          <a:prstGeom prst="leftBrace">
            <a:avLst>
              <a:gd name="adj1" fmla="val 5824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768475" y="5877560"/>
            <a:ext cx="882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horizon</a:t>
            </a:r>
            <a:endParaRPr lang="en-US" altLang="zh-CN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2775" y="1316990"/>
            <a:ext cx="4067175" cy="6762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8015" y="1823085"/>
            <a:ext cx="2228850" cy="4000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3255" y="2268855"/>
            <a:ext cx="3166110" cy="35179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3255" y="2738120"/>
            <a:ext cx="3067050" cy="308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3070" y="3515360"/>
            <a:ext cx="4826000" cy="1355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5285" y="4845685"/>
            <a:ext cx="3912870" cy="184721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" name="矩形 2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HK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9948" y="100212"/>
              <a:ext cx="7186930" cy="356730"/>
              <a:chOff x="519948" y="100212"/>
              <a:chExt cx="7186930" cy="356730"/>
            </a:xfrm>
            <a:grpFill/>
          </p:grpSpPr>
          <p:sp>
            <p:nvSpPr>
              <p:cNvPr id="5" name="矩形 4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HK" altLang="en-US"/>
              </a:p>
            </p:txBody>
          </p:sp>
          <p:sp>
            <p:nvSpPr>
              <p:cNvPr id="6" name="文本框 8"/>
              <p:cNvSpPr txBox="1"/>
              <p:nvPr/>
            </p:nvSpPr>
            <p:spPr>
              <a:xfrm>
                <a:off x="519948" y="100212"/>
                <a:ext cx="718693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Reinforcement Learning</a:t>
                </a:r>
                <a:endPara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7/28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0475" y="1085850"/>
            <a:ext cx="6276975" cy="541464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107440" y="1153795"/>
            <a:ext cx="2663190" cy="28136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180000">
            <a:off x="2493645" y="2002155"/>
            <a:ext cx="6229985" cy="39814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737225" y="3906520"/>
            <a:ext cx="1737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accent1">
                    <a:lumMod val="75000"/>
                  </a:schemeClr>
                </a:solidFill>
              </a:rPr>
              <a:t>Policy Gradient</a:t>
            </a:r>
            <a:endParaRPr lang="en-US" altLang="zh-CN" sz="2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95425" y="3168015"/>
            <a:ext cx="1522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value iteration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819140" y="4305300"/>
            <a:ext cx="1572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policy iteration</a:t>
            </a:r>
            <a:endParaRPr lang="en-US" altLang="zh-CN"/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44028" y="100212"/>
              <a:ext cx="6350000" cy="356730"/>
              <a:chOff x="144028" y="100212"/>
              <a:chExt cx="635000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144028" y="100212"/>
                <a:ext cx="635000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Policy Gradient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8/28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290" y="1450975"/>
            <a:ext cx="3676650" cy="3714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2CC">
                  <a:alpha val="100000"/>
                </a:srgbClr>
              </a:clrFrom>
              <a:clrTo>
                <a:srgbClr val="FFF2C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290" y="2029460"/>
            <a:ext cx="5132070" cy="358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9F3">
                  <a:alpha val="100000"/>
                </a:srgbClr>
              </a:clrFrom>
              <a:clrTo>
                <a:srgbClr val="FFF9F3">
                  <a:alpha val="100000"/>
                  <a:alpha val="0"/>
                </a:srgbClr>
              </a:clrTo>
            </a:clrChange>
          </a:blip>
          <a:srcRect t="8533"/>
          <a:stretch>
            <a:fillRect/>
          </a:stretch>
        </p:blipFill>
        <p:spPr>
          <a:xfrm>
            <a:off x="796290" y="2595880"/>
            <a:ext cx="5191125" cy="653415"/>
          </a:xfrm>
          <a:prstGeom prst="rect">
            <a:avLst/>
          </a:prstGeom>
        </p:spPr>
      </p:pic>
      <p:cxnSp>
        <p:nvCxnSpPr>
          <p:cNvPr id="31" name="直接箭头连接符 30"/>
          <p:cNvCxnSpPr/>
          <p:nvPr/>
        </p:nvCxnSpPr>
        <p:spPr>
          <a:xfrm flipH="1">
            <a:off x="2275205" y="3387725"/>
            <a:ext cx="826770" cy="77978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350645" y="4313555"/>
            <a:ext cx="20764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随机梯度上升优化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AC/A2C/REINFORCE...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3252470" y="3388995"/>
            <a:ext cx="873125" cy="85598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69360" y="431355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置信域策略优化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(TRPO/PPO...)</a:t>
            </a:r>
            <a:endParaRPr lang="en-US" altLang="zh-CN" sz="12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0"/>
            <a:ext cx="9144000" cy="1021976"/>
            <a:chOff x="0" y="0"/>
            <a:chExt cx="9144000" cy="557154"/>
          </a:xfrm>
          <a:solidFill>
            <a:schemeClr val="accent1"/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9144000" cy="5571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44028" y="100212"/>
              <a:ext cx="6350000" cy="356730"/>
              <a:chOff x="144028" y="100212"/>
              <a:chExt cx="6350000" cy="356730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548955" y="100212"/>
                <a:ext cx="1877024" cy="3567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45" name="文本框 8"/>
              <p:cNvSpPr txBox="1"/>
              <p:nvPr/>
            </p:nvSpPr>
            <p:spPr>
              <a:xfrm>
                <a:off x="144028" y="100212"/>
                <a:ext cx="6350000" cy="3181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Policy Gradient</a:t>
                </a:r>
                <a:endParaRPr 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7474585" y="6377940"/>
            <a:ext cx="168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杨任东竹石体-Medium" panose="02000000000000000000" charset="-122"/>
                <a:ea typeface="杨任东竹石体-Medium" panose="02000000000000000000" charset="-122"/>
              </a:rPr>
              <a:t>9/28</a:t>
            </a:r>
            <a:endParaRPr lang="en-US" altLang="zh-CN" sz="2400" b="1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杨任东竹石体-Medium" panose="02000000000000000000" charset="-122"/>
              <a:ea typeface="杨任东竹石体-Medium" panose="020000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290" y="1450975"/>
            <a:ext cx="3676650" cy="3714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2CC">
                  <a:alpha val="100000"/>
                </a:srgbClr>
              </a:clrFrom>
              <a:clrTo>
                <a:srgbClr val="FFF2C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290" y="2029460"/>
            <a:ext cx="5132070" cy="358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9F3">
                  <a:alpha val="100000"/>
                </a:srgbClr>
              </a:clrFrom>
              <a:clrTo>
                <a:srgbClr val="FFF9F3">
                  <a:alpha val="100000"/>
                  <a:alpha val="0"/>
                </a:srgbClr>
              </a:clrTo>
            </a:clrChange>
          </a:blip>
          <a:srcRect t="8533"/>
          <a:stretch>
            <a:fillRect/>
          </a:stretch>
        </p:blipFill>
        <p:spPr>
          <a:xfrm>
            <a:off x="796290" y="2595880"/>
            <a:ext cx="5191125" cy="653415"/>
          </a:xfrm>
          <a:prstGeom prst="rect">
            <a:avLst/>
          </a:prstGeom>
        </p:spPr>
      </p:pic>
      <p:cxnSp>
        <p:nvCxnSpPr>
          <p:cNvPr id="31" name="直接箭头连接符 30"/>
          <p:cNvCxnSpPr/>
          <p:nvPr/>
        </p:nvCxnSpPr>
        <p:spPr>
          <a:xfrm flipH="1">
            <a:off x="2275205" y="3387725"/>
            <a:ext cx="826770" cy="77978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350645" y="4313555"/>
            <a:ext cx="20764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随机梯度上升优化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AC/A2C/REINFORCE...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3252470" y="3388995"/>
            <a:ext cx="873125" cy="85598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69360" y="431355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置信域策略优化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(TRPO/PPO...)</a:t>
            </a:r>
            <a:endParaRPr lang="en-US" altLang="zh-CN" sz="12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8730" y="494601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梯度步长设定困难！</a:t>
            </a:r>
            <a:endParaRPr lang="zh-CN" altLang="en-US" sz="1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04260" y="4946015"/>
            <a:ext cx="2214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无需手动设置梯度步长</a:t>
            </a:r>
            <a:endParaRPr lang="zh-CN" altLang="en-US" sz="160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</p:sld>
</file>

<file path=ppt/tags/tag1.xml><?xml version="1.0" encoding="utf-8"?>
<p:tagLst xmlns:p="http://schemas.openxmlformats.org/presentationml/2006/main">
  <p:tag name="COMMONDATA" val="eyJoZGlkIjoiNGI4OWNiZDEzZDVhODJkNTViYjdkODg5OGE4ZWMyYTUifQ==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3272</Words>
  <Application>WPS 演示</Application>
  <PresentationFormat>全屏显示(4:3)</PresentationFormat>
  <Paragraphs>284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</vt:lpstr>
      <vt:lpstr>宋体</vt:lpstr>
      <vt:lpstr>Wingdings</vt:lpstr>
      <vt:lpstr>杨任东竹石体-Medium</vt:lpstr>
      <vt:lpstr>微软雅黑</vt:lpstr>
      <vt:lpstr>Wingdings</vt:lpstr>
      <vt:lpstr>Malgun Gothic</vt:lpstr>
      <vt:lpstr>Calibri</vt:lpstr>
      <vt:lpstr>Arial Unicode MS</vt:lpstr>
      <vt:lpstr>Calibri Light</vt:lpstr>
      <vt:lpstr>PMingLiU</vt:lpstr>
      <vt:lpstr>Segoe Print</vt:lpstr>
      <vt:lpstr>汉仪铁线黑-65简</vt:lpstr>
      <vt:lpstr>黑体</vt:lpstr>
      <vt:lpstr>思源宋体 Heavy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活性乳酸君</cp:lastModifiedBy>
  <cp:revision>233</cp:revision>
  <dcterms:created xsi:type="dcterms:W3CDTF">1900-01-01T00:00:00Z</dcterms:created>
  <dcterms:modified xsi:type="dcterms:W3CDTF">2022-06-24T00:13:27Z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194AD1B1B7A1449ABEBA85C811AE7DD1</vt:lpwstr>
  </property>
</Properties>
</file>